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9" r:id="rId5"/>
    <p:sldId id="260" r:id="rId6"/>
    <p:sldId id="258" r:id="rId7"/>
    <p:sldId id="261" r:id="rId8"/>
    <p:sldId id="262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C7AC7E0-714F-4BA2-B0DC-7829C0FF176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DA11BB-4B78-44CC-8C80-DADF8C7B29B9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ophie.Holloway@canberra.edu.au" TargetMode="External"/><Relationship Id="rId2" Type="http://schemas.openxmlformats.org/officeDocument/2006/relationships/hyperlink" Target="mailto:terri.landford@canberra.edu.a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Repository and Research Office Partnerships at University of Canberra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637293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6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037450"/>
            <a:ext cx="8640959" cy="4217968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AU" sz="2800" dirty="0" smtClean="0"/>
              <a:t>The roles of the two offices are very different but complimentary</a:t>
            </a:r>
          </a:p>
          <a:p>
            <a:r>
              <a:rPr lang="en-AU" sz="2800" dirty="0" smtClean="0"/>
              <a:t>Our processes and roles have evolved over the 8 years I have been in this role, and will continue to do so as new requirements, tools and technologies disrupt the status quo</a:t>
            </a:r>
          </a:p>
          <a:p>
            <a:r>
              <a:rPr lang="en-AU" sz="2800" dirty="0" smtClean="0"/>
              <a:t>From my perspective the challenges have all been in-house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dirty="0" smtClean="0"/>
              <a:t>Changes &amp; Challenges:</a:t>
            </a:r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372" y="6300683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3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2060848"/>
            <a:ext cx="8280920" cy="4065315"/>
          </a:xfrm>
        </p:spPr>
        <p:txBody>
          <a:bodyPr>
            <a:noAutofit/>
          </a:bodyPr>
          <a:lstStyle/>
          <a:p>
            <a:r>
              <a:rPr lang="en-AU" sz="2800" dirty="0" smtClean="0"/>
              <a:t>Grant management</a:t>
            </a:r>
          </a:p>
          <a:p>
            <a:r>
              <a:rPr lang="en-AU" sz="2800" dirty="0" smtClean="0"/>
              <a:t>Ethics and Integrity</a:t>
            </a:r>
          </a:p>
          <a:p>
            <a:r>
              <a:rPr lang="en-AU" sz="2800" dirty="0" smtClean="0"/>
              <a:t>Research publication collection</a:t>
            </a:r>
          </a:p>
          <a:p>
            <a:r>
              <a:rPr lang="en-AU" sz="2800" dirty="0" smtClean="0"/>
              <a:t>Reporting and performance (Publications, income, HDR)</a:t>
            </a:r>
          </a:p>
          <a:p>
            <a:pPr lvl="1"/>
            <a:r>
              <a:rPr lang="en-AU" sz="2400" dirty="0" smtClean="0"/>
              <a:t>Individual researcher performance</a:t>
            </a:r>
          </a:p>
          <a:p>
            <a:pPr lvl="1"/>
            <a:r>
              <a:rPr lang="en-AU" sz="2400" dirty="0" smtClean="0"/>
              <a:t>Research Institute/Faculty performance</a:t>
            </a:r>
          </a:p>
          <a:p>
            <a:pPr lvl="1"/>
            <a:r>
              <a:rPr lang="en-AU" sz="2400" dirty="0" smtClean="0"/>
              <a:t>Institutional performance (compared to other universities</a:t>
            </a:r>
            <a:r>
              <a:rPr lang="en-AU" sz="2000" dirty="0" smtClean="0"/>
              <a:t>)</a:t>
            </a:r>
            <a:endParaRPr lang="en-AU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 Services Functions</a:t>
            </a:r>
            <a:endParaRPr lang="en-A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5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lnSpcReduction="10000"/>
          </a:bodyPr>
          <a:lstStyle/>
          <a:p>
            <a:r>
              <a:rPr lang="en-AU" sz="2800" dirty="0" smtClean="0"/>
              <a:t>University libraries play an important role in supporting research and Research Services activity</a:t>
            </a:r>
          </a:p>
          <a:p>
            <a:pPr lvl="1"/>
            <a:r>
              <a:rPr lang="en-AU" sz="2400" dirty="0" smtClean="0"/>
              <a:t>General services for researchers</a:t>
            </a:r>
          </a:p>
          <a:p>
            <a:pPr lvl="1"/>
            <a:r>
              <a:rPr lang="en-AU" sz="2400" dirty="0" smtClean="0"/>
              <a:t>Services that support other units</a:t>
            </a:r>
          </a:p>
          <a:p>
            <a:pPr lvl="1"/>
            <a:r>
              <a:rPr lang="en-AU" sz="2400" dirty="0" smtClean="0"/>
              <a:t>Strategic services </a:t>
            </a:r>
          </a:p>
          <a:p>
            <a:pPr lvl="2"/>
            <a:r>
              <a:rPr lang="en-AU" sz="2400" dirty="0" err="1" smtClean="0"/>
              <a:t>ORCiD</a:t>
            </a:r>
            <a:r>
              <a:rPr lang="en-AU" sz="2400" dirty="0" smtClean="0"/>
              <a:t> (researcher disambiguation)</a:t>
            </a:r>
          </a:p>
          <a:p>
            <a:pPr lvl="2"/>
            <a:r>
              <a:rPr lang="en-AU" sz="2400" dirty="0" smtClean="0"/>
              <a:t>Publication collection (could we pass an audit?)</a:t>
            </a:r>
          </a:p>
          <a:p>
            <a:pPr lvl="2"/>
            <a:r>
              <a:rPr lang="en-AU" sz="2400" dirty="0" smtClean="0"/>
              <a:t>Research data management</a:t>
            </a:r>
          </a:p>
          <a:p>
            <a:pPr lvl="2"/>
            <a:r>
              <a:rPr lang="en-AU" sz="2400" dirty="0" smtClean="0"/>
              <a:t>Excellence in Research for Australia</a:t>
            </a:r>
          </a:p>
          <a:p>
            <a:pPr lvl="2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 Office and Library</a:t>
            </a:r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9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Full census of publications by field of research at each university</a:t>
            </a:r>
          </a:p>
          <a:p>
            <a:r>
              <a:rPr lang="en-AU" dirty="0" smtClean="0"/>
              <a:t>Supported by other measures such as income, patents, designs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Occurs every 3 (or so) years</a:t>
            </a:r>
          </a:p>
          <a:p>
            <a:r>
              <a:rPr lang="en-AU" dirty="0" smtClean="0"/>
              <a:t>No funding attached but of reputational importance</a:t>
            </a:r>
          </a:p>
          <a:p>
            <a:r>
              <a:rPr lang="en-AU" dirty="0" smtClean="0"/>
              <a:t>A massive effort in staff time and resourcing, involving all research leaders, run out of Research Services, with involvement from library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Excellence in Research for Australia</a:t>
            </a:r>
            <a:endParaRPr lang="en-A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TextBox 3071"/>
          <p:cNvSpPr txBox="1"/>
          <p:nvPr/>
        </p:nvSpPr>
        <p:spPr>
          <a:xfrm>
            <a:off x="1486590" y="2069579"/>
            <a:ext cx="5749705" cy="3139321"/>
          </a:xfrm>
          <a:prstGeom prst="rect">
            <a:avLst/>
          </a:prstGeom>
          <a:solidFill>
            <a:srgbClr val="7030A0">
              <a:alpha val="25000"/>
            </a:srgb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AU" dirty="0" smtClean="0"/>
              <a:t>                                    Research </a:t>
            </a:r>
            <a:r>
              <a:rPr lang="en-AU" dirty="0"/>
              <a:t>Services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101164" y="3234864"/>
            <a:ext cx="6991116" cy="3416320"/>
          </a:xfrm>
          <a:prstGeom prst="rect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algn="just"/>
            <a:r>
              <a:rPr lang="en-AU" dirty="0" smtClean="0"/>
              <a:t>                                                              Library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296" y="1169425"/>
            <a:ext cx="7408333" cy="648072"/>
          </a:xfrm>
        </p:spPr>
        <p:txBody>
          <a:bodyPr/>
          <a:lstStyle/>
          <a:p>
            <a:r>
              <a:rPr lang="en-AU" dirty="0" smtClean="0"/>
              <a:t>UC moved to Pure for Research Management in 2017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Pure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593155"/>
            <a:ext cx="166904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Pure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 smtClean="0"/>
              <a:t> Projects</a:t>
            </a:r>
          </a:p>
          <a:p>
            <a:pPr algn="ctr"/>
            <a:endParaRPr lang="en-AU" dirty="0" smtClean="0"/>
          </a:p>
          <a:p>
            <a:pPr algn="ctr"/>
            <a:endParaRPr lang="en-A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 smtClean="0"/>
              <a:t>Publication Collection in Pure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225708" y="3285653"/>
            <a:ext cx="16561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Pure ERA Module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127461" y="5557772"/>
            <a:ext cx="15121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Open Access Repository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28176" y="4596470"/>
            <a:ext cx="0" cy="96130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5708" y="4221758"/>
            <a:ext cx="15841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Pure Dark Repository</a:t>
            </a:r>
            <a:endParaRPr lang="en-AU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04795" y="3508877"/>
            <a:ext cx="566437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92769" y="3688163"/>
            <a:ext cx="475175" cy="4876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078" y="4573692"/>
            <a:ext cx="88357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Scopus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235440" y="5069417"/>
            <a:ext cx="88357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err="1" smtClean="0"/>
              <a:t>WoS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196414" y="5557772"/>
            <a:ext cx="115212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err="1" smtClean="0"/>
              <a:t>Mendeley</a:t>
            </a:r>
            <a:r>
              <a:rPr lang="en-AU" dirty="0" smtClean="0"/>
              <a:t> </a:t>
            </a:r>
            <a:r>
              <a:rPr lang="en-AU" dirty="0" err="1" smtClean="0"/>
              <a:t>Pubmed</a:t>
            </a:r>
            <a:r>
              <a:rPr lang="en-AU" dirty="0" smtClean="0"/>
              <a:t> and more</a:t>
            </a:r>
            <a:endParaRPr lang="en-AU" dirty="0"/>
          </a:p>
        </p:txBody>
      </p:sp>
      <p:pic>
        <p:nvPicPr>
          <p:cNvPr id="3074" name="Picture 2" descr="C:\Users\s431469\AppData\Local\Microsoft\Windows\Temporary Internet Files\Content.IE5\NB66NC9I\paw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9" y="1994779"/>
            <a:ext cx="465238" cy="5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7451" y="27222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Researcher</a:t>
            </a:r>
            <a:endParaRPr lang="en-AU" dirty="0"/>
          </a:p>
        </p:txBody>
      </p:sp>
      <p:cxnSp>
        <p:nvCxnSpPr>
          <p:cNvPr id="24" name="Straight Arrow Connector 23"/>
          <p:cNvCxnSpPr>
            <a:stCxn id="20" idx="3"/>
          </p:cNvCxnSpPr>
          <p:nvPr/>
        </p:nvCxnSpPr>
        <p:spPr>
          <a:xfrm flipV="1">
            <a:off x="1119015" y="4365638"/>
            <a:ext cx="788689" cy="88844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3"/>
          </p:cNvCxnSpPr>
          <p:nvPr/>
        </p:nvCxnSpPr>
        <p:spPr>
          <a:xfrm flipV="1">
            <a:off x="1072653" y="4221758"/>
            <a:ext cx="835051" cy="5366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331640" y="4484642"/>
            <a:ext cx="576064" cy="107313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072653" y="2593155"/>
            <a:ext cx="835051" cy="133882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0" name="TextBox 3089"/>
          <p:cNvSpPr txBox="1"/>
          <p:nvPr/>
        </p:nvSpPr>
        <p:spPr>
          <a:xfrm>
            <a:off x="6012160" y="448464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Checking Content</a:t>
            </a:r>
            <a:endParaRPr lang="en-AU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012160" y="339163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Checking workflow</a:t>
            </a:r>
            <a:endParaRPr lang="en-AU" sz="1600" dirty="0"/>
          </a:p>
        </p:txBody>
      </p:sp>
      <p:sp>
        <p:nvSpPr>
          <p:cNvPr id="3097" name="TextBox 3096"/>
          <p:cNvSpPr txBox="1"/>
          <p:nvPr/>
        </p:nvSpPr>
        <p:spPr>
          <a:xfrm>
            <a:off x="7524328" y="3002243"/>
            <a:ext cx="9721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AU" dirty="0"/>
              <a:t>ARC’s SEER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36521" y="4134805"/>
            <a:ext cx="129808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AU" dirty="0" smtClean="0"/>
              <a:t>External Peer Reviewers</a:t>
            </a:r>
            <a:endParaRPr lang="en-AU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809884" y="4365638"/>
            <a:ext cx="17266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097" idx="1"/>
          </p:cNvCxnSpPr>
          <p:nvPr/>
        </p:nvCxnSpPr>
        <p:spPr>
          <a:xfrm>
            <a:off x="5881892" y="3325408"/>
            <a:ext cx="1642436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119015" y="2428928"/>
            <a:ext cx="788689" cy="57331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40052" y="2445293"/>
            <a:ext cx="194421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Citation analysis, benchmarking</a:t>
            </a:r>
            <a:endParaRPr lang="en-AU" dirty="0"/>
          </a:p>
        </p:txBody>
      </p:sp>
      <p:sp>
        <p:nvSpPr>
          <p:cNvPr id="55" name="TextBox 54"/>
          <p:cNvSpPr txBox="1"/>
          <p:nvPr/>
        </p:nvSpPr>
        <p:spPr>
          <a:xfrm>
            <a:off x="4361442" y="5432166"/>
            <a:ext cx="95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ORCID</a:t>
            </a:r>
            <a:endParaRPr lang="en-A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17" y="6303521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20888"/>
            <a:ext cx="8064895" cy="3705275"/>
          </a:xfrm>
        </p:spPr>
        <p:txBody>
          <a:bodyPr/>
          <a:lstStyle/>
          <a:p>
            <a:r>
              <a:rPr lang="en-AU" dirty="0" smtClean="0"/>
              <a:t>We are on the same team (Team UC)</a:t>
            </a:r>
          </a:p>
          <a:p>
            <a:r>
              <a:rPr lang="en-AU" dirty="0" smtClean="0"/>
              <a:t>We respect each others skill sets and contributions to be made to achieving shared goals and resolving issues </a:t>
            </a:r>
          </a:p>
          <a:p>
            <a:r>
              <a:rPr lang="en-AU" dirty="0" smtClean="0"/>
              <a:t>We respect the different networks that can be brought into play to achieve shared goals</a:t>
            </a:r>
          </a:p>
          <a:p>
            <a:r>
              <a:rPr lang="en-AU" dirty="0" smtClean="0"/>
              <a:t>We respect that the language used and the pressures felt  by the two groups may be different but we look for common ground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Working collaboratively</a:t>
            </a:r>
            <a:endParaRPr lang="en-A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5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148" y="2924944"/>
            <a:ext cx="8568951" cy="1040978"/>
          </a:xfrm>
        </p:spPr>
        <p:txBody>
          <a:bodyPr/>
          <a:lstStyle/>
          <a:p>
            <a:r>
              <a:rPr lang="en-AU" dirty="0" smtClean="0"/>
              <a:t>Terri Landford – </a:t>
            </a:r>
            <a:r>
              <a:rPr lang="en-AU" dirty="0" smtClean="0">
                <a:hlinkClick r:id="rId2"/>
              </a:rPr>
              <a:t>terri.landford@canberra.edu.au</a:t>
            </a:r>
            <a:endParaRPr lang="en-AU" dirty="0" smtClean="0"/>
          </a:p>
          <a:p>
            <a:r>
              <a:rPr lang="en-AU" dirty="0"/>
              <a:t>Sophie Holloway - </a:t>
            </a:r>
            <a:r>
              <a:rPr lang="en-AU" dirty="0" smtClean="0">
                <a:hlinkClick r:id="rId3"/>
              </a:rPr>
              <a:t>Sophie.Holloway@canberra.edu.au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 for listening</a:t>
            </a:r>
            <a:endParaRPr lang="en-A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04170"/>
            <a:ext cx="267176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708920"/>
            <a:ext cx="7948405" cy="34172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NewRomanPSMT"/>
              </a:rPr>
              <a:t>Building a global community of OA repositories</a:t>
            </a:r>
          </a:p>
          <a:p>
            <a:r>
              <a:rPr lang="en-AU" dirty="0" smtClean="0">
                <a:solidFill>
                  <a:srgbClr val="002060"/>
                </a:solidFill>
                <a:latin typeface="TimesNewRomanPSMT"/>
              </a:rPr>
              <a:t>Launched </a:t>
            </a:r>
            <a:r>
              <a:rPr lang="en-AU" dirty="0">
                <a:solidFill>
                  <a:srgbClr val="002060"/>
                </a:solidFill>
                <a:latin typeface="TimesNewRomanPSMT"/>
              </a:rPr>
              <a:t>in 2009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NewRomanPSMT"/>
              </a:rPr>
              <a:t>120 members </a:t>
            </a:r>
            <a:r>
              <a:rPr lang="en-US" dirty="0">
                <a:solidFill>
                  <a:srgbClr val="002060"/>
                </a:solidFill>
                <a:latin typeface="TimesNewRomanPSMT"/>
              </a:rPr>
              <a:t>from around the </a:t>
            </a:r>
            <a:r>
              <a:rPr lang="en-US" dirty="0" smtClean="0">
                <a:solidFill>
                  <a:srgbClr val="002060"/>
                </a:solidFill>
                <a:latin typeface="TimesNewRomanPSMT"/>
              </a:rPr>
              <a:t>world</a:t>
            </a:r>
            <a:endParaRPr lang="en-US" dirty="0">
              <a:solidFill>
                <a:srgbClr val="002060"/>
              </a:solidFill>
              <a:latin typeface="TimesNewRomanPSM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What is UC?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80120" y="1408288"/>
            <a:ext cx="7436296" cy="5226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4689"/>
            <a:ext cx="1619672" cy="6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1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Not “same same but different”:</a:t>
            </a:r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824038"/>
            <a:ext cx="90773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0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en-AU" dirty="0" smtClean="0"/>
              <a:t>Library / Research Services Office Collaboration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H="1" flipV="1">
            <a:off x="8280400" y="6126162"/>
            <a:ext cx="108024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39" y="1783556"/>
            <a:ext cx="7480619" cy="459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64" y="6284657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1224136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Research Reporting: [HERDC] &amp; ERA in the Library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1366" y="4221087"/>
            <a:ext cx="4509034" cy="1905075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470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60" y="6297365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0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dirty="0" smtClean="0"/>
              <a:t>ORCiD in the Library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0" y="1737020"/>
            <a:ext cx="8760685" cy="4937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77" y="197277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9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656184"/>
          </a:xfrm>
        </p:spPr>
        <p:txBody>
          <a:bodyPr>
            <a:normAutofit/>
          </a:bodyPr>
          <a:lstStyle/>
          <a:p>
            <a:pPr algn="r"/>
            <a:r>
              <a:rPr lang="en-AU" b="1" dirty="0" smtClean="0"/>
              <a:t>Research Grants:</a:t>
            </a:r>
            <a:br>
              <a:rPr lang="en-AU" b="1" dirty="0" smtClean="0"/>
            </a:br>
            <a:r>
              <a:rPr lang="en-AU" sz="3200" b="1" dirty="0" smtClean="0"/>
              <a:t>OA</a:t>
            </a:r>
            <a:r>
              <a:rPr lang="en-AU" sz="4800" b="1" dirty="0" smtClean="0"/>
              <a:t> </a:t>
            </a:r>
            <a:r>
              <a:rPr lang="en-AU" sz="3200" b="1" dirty="0" smtClean="0"/>
              <a:t>Mandates ARC / NHMRC</a:t>
            </a:r>
            <a:endParaRPr lang="en-A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" y="300556"/>
            <a:ext cx="3772795" cy="514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6127"/>
            <a:ext cx="5281069" cy="345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55576" y="3212976"/>
            <a:ext cx="20882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7" y="6309320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0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Theses: Education &amp; Open Access</a:t>
            </a:r>
            <a:endParaRPr lang="en-A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67" y="1555452"/>
            <a:ext cx="6803203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 smtClean="0"/>
              <a:t>Promoting UC : UC Research Repository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en-AU" sz="2800" dirty="0" smtClean="0"/>
              <a:t>Open Archives (USA)</a:t>
            </a:r>
          </a:p>
          <a:p>
            <a:r>
              <a:rPr lang="en-AU" sz="2800" dirty="0" smtClean="0"/>
              <a:t>OpenDOAR (UK)</a:t>
            </a:r>
          </a:p>
          <a:p>
            <a:r>
              <a:rPr lang="en-AU" sz="2800" dirty="0" smtClean="0"/>
              <a:t>ROAR (UK)</a:t>
            </a:r>
          </a:p>
          <a:p>
            <a:r>
              <a:rPr lang="en-AU" sz="2800" dirty="0" smtClean="0"/>
              <a:t>Trove (AU)</a:t>
            </a:r>
          </a:p>
          <a:p>
            <a:r>
              <a:rPr lang="en-AU" sz="2800" dirty="0" smtClean="0"/>
              <a:t>Google (US / AU) highly rated</a:t>
            </a:r>
          </a:p>
          <a:p>
            <a:r>
              <a:rPr lang="en-AU" sz="2800" dirty="0" smtClean="0"/>
              <a:t>Google Scholar  </a:t>
            </a:r>
          </a:p>
          <a:p>
            <a:r>
              <a:rPr lang="en-AU" sz="2800" dirty="0" smtClean="0"/>
              <a:t>CORE (UK)</a:t>
            </a:r>
          </a:p>
          <a:p>
            <a:r>
              <a:rPr lang="en-AU" sz="2800" dirty="0" smtClean="0"/>
              <a:t>BASE (Europe)</a:t>
            </a:r>
          </a:p>
          <a:p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85" y="6278941"/>
            <a:ext cx="1622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2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1208</TotalTime>
  <Words>449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Repository and Research Office Partnerships at University of Canberra</vt:lpstr>
      <vt:lpstr>What is UC?</vt:lpstr>
      <vt:lpstr>Not “same same but different”:</vt:lpstr>
      <vt:lpstr>Library / Research Services Office Collaboration</vt:lpstr>
      <vt:lpstr>Research Reporting: [HERDC] &amp; ERA in the Library</vt:lpstr>
      <vt:lpstr>ORCiD in the Library</vt:lpstr>
      <vt:lpstr>Research Grants: OA Mandates ARC / NHMRC</vt:lpstr>
      <vt:lpstr>Theses: Education &amp; Open Access</vt:lpstr>
      <vt:lpstr>Promoting UC : UC Research Repository</vt:lpstr>
      <vt:lpstr>Changes &amp; Challenges:</vt:lpstr>
      <vt:lpstr>Research Services Functions</vt:lpstr>
      <vt:lpstr>Research Office and Library</vt:lpstr>
      <vt:lpstr>Excellence in Research for Australia</vt:lpstr>
      <vt:lpstr>Pure</vt:lpstr>
      <vt:lpstr>Working collaboratively</vt:lpstr>
      <vt:lpstr>Thank you for listening</vt:lpstr>
    </vt:vector>
  </TitlesOfParts>
  <Company>University of Canberra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Generation Research Repository</dc:title>
  <dc:creator>s651233</dc:creator>
  <cp:lastModifiedBy>s651233</cp:lastModifiedBy>
  <cp:revision>72</cp:revision>
  <dcterms:created xsi:type="dcterms:W3CDTF">2017-07-31T05:03:24Z</dcterms:created>
  <dcterms:modified xsi:type="dcterms:W3CDTF">2017-09-18T23:01:07Z</dcterms:modified>
</cp:coreProperties>
</file>